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65" r:id="rId3"/>
    <p:sldId id="257" r:id="rId4"/>
    <p:sldId id="261" r:id="rId5"/>
    <p:sldId id="266" r:id="rId6"/>
    <p:sldId id="264" r:id="rId7"/>
    <p:sldId id="263" r:id="rId8"/>
    <p:sldId id="259" r:id="rId9"/>
    <p:sldId id="260" r:id="rId10"/>
    <p:sldId id="267" r:id="rId11"/>
    <p:sldId id="271" r:id="rId12"/>
    <p:sldId id="272" r:id="rId13"/>
    <p:sldId id="273" r:id="rId14"/>
    <p:sldId id="270" r:id="rId15"/>
    <p:sldId id="268" r:id="rId16"/>
    <p:sldId id="269" r:id="rId17"/>
    <p:sldId id="274" r:id="rId18"/>
    <p:sldId id="275" r:id="rId1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2"/>
  </p:normalViewPr>
  <p:slideViewPr>
    <p:cSldViewPr snapToGrid="0" snapToObjects="1">
      <p:cViewPr varScale="1">
        <p:scale>
          <a:sx n="56" d="100"/>
          <a:sy n="56" d="100"/>
        </p:scale>
        <p:origin x="-1872" y="-120"/>
      </p:cViewPr>
      <p:guideLst>
        <p:guide orient="horz" pos="3072"/>
        <p:guide pos="4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5" name="Shape 125"/>
          <p:cNvSpPr>
            <a:spLocks noGrp="1" noRot="1" noChangeAspect="1"/>
          </p:cNvSpPr>
          <p:nvPr>
            <p:ph type="sldImg"/>
          </p:nvPr>
        </p:nvSpPr>
        <p:spPr>
          <a:xfrm>
            <a:off x="1143000" y="685800"/>
            <a:ext cx="4572000" cy="3429000"/>
          </a:xfrm>
          <a:prstGeom prst="rect">
            <a:avLst/>
          </a:prstGeom>
        </p:spPr>
        <p:txBody>
          <a:bodyPr/>
          <a:lstStyle/>
          <a:p>
            <a:endParaRPr/>
          </a:p>
        </p:txBody>
      </p:sp>
      <p:sp>
        <p:nvSpPr>
          <p:cNvPr id="126" name="Shape 126"/>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4257147052"/>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Type a quote here.”"/>
          <p:cNvSpPr txBox="1">
            <a:spLocks noGrp="1"/>
          </p:cNvSpPr>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117" name="Title Text"/>
          <p:cNvSpPr txBox="1">
            <a:spLocks noGrp="1"/>
          </p:cNvSpPr>
          <p:nvPr>
            <p:ph type="title"/>
          </p:nvPr>
        </p:nvSpPr>
        <p:spPr>
          <a:xfrm>
            <a:off x="1270000" y="1638300"/>
            <a:ext cx="10464800" cy="3302000"/>
          </a:xfrm>
          <a:prstGeom prst="rect">
            <a:avLst/>
          </a:prstGeom>
        </p:spPr>
        <p:txBody>
          <a:bodyPr anchor="b"/>
          <a:lstStyle>
            <a:lvl1pPr>
              <a:defRPr>
                <a:solidFill>
                  <a:srgbClr val="FFFFFF"/>
                </a:solidFill>
                <a:latin typeface="Helvetica Light"/>
                <a:ea typeface="Helvetica Light"/>
                <a:cs typeface="Helvetica Light"/>
                <a:sym typeface="Helvetica Light"/>
              </a:defRPr>
            </a:lvl1pPr>
          </a:lstStyle>
          <a:p>
            <a:r>
              <a:t>Title Text</a:t>
            </a:r>
          </a:p>
        </p:txBody>
      </p:sp>
      <p:sp>
        <p:nvSpPr>
          <p:cNvPr id="118" name="Body Level One…"/>
          <p:cNvSpPr txBox="1">
            <a:spLocks noGrp="1"/>
          </p:cNvSpPr>
          <p:nvPr>
            <p:ph type="body" sz="quarter" idx="1"/>
          </p:nvPr>
        </p:nvSpPr>
        <p:spPr>
          <a:xfrm>
            <a:off x="1270000" y="5029200"/>
            <a:ext cx="10464800" cy="1130300"/>
          </a:xfrm>
          <a:prstGeom prst="rect">
            <a:avLst/>
          </a:prstGeom>
        </p:spPr>
        <p:txBody>
          <a:bodyPr anchor="t"/>
          <a:lstStyle>
            <a:lvl1pPr marL="0" indent="0">
              <a:lnSpc>
                <a:spcPct val="110000"/>
              </a:lnSpc>
              <a:spcBef>
                <a:spcPts val="0"/>
              </a:spcBef>
              <a:buSzTx/>
              <a:buNone/>
              <a:defRPr>
                <a:latin typeface="Helvetica"/>
                <a:ea typeface="Helvetica"/>
                <a:cs typeface="Helvetica"/>
                <a:sym typeface="Helvetica"/>
              </a:defRPr>
            </a:lvl1pPr>
            <a:lvl2pPr marL="0" indent="228600">
              <a:lnSpc>
                <a:spcPct val="110000"/>
              </a:lnSpc>
              <a:spcBef>
                <a:spcPts val="0"/>
              </a:spcBef>
              <a:buSzTx/>
              <a:buNone/>
              <a:defRPr>
                <a:latin typeface="Helvetica"/>
                <a:ea typeface="Helvetica"/>
                <a:cs typeface="Helvetica"/>
                <a:sym typeface="Helvetica"/>
              </a:defRPr>
            </a:lvl2pPr>
            <a:lvl3pPr marL="0" indent="457200">
              <a:lnSpc>
                <a:spcPct val="110000"/>
              </a:lnSpc>
              <a:spcBef>
                <a:spcPts val="0"/>
              </a:spcBef>
              <a:buSzTx/>
              <a:buNone/>
              <a:defRPr>
                <a:latin typeface="Helvetica"/>
                <a:ea typeface="Helvetica"/>
                <a:cs typeface="Helvetica"/>
                <a:sym typeface="Helvetica"/>
              </a:defRPr>
            </a:lvl3pPr>
            <a:lvl4pPr marL="0" indent="685800">
              <a:lnSpc>
                <a:spcPct val="110000"/>
              </a:lnSpc>
              <a:spcBef>
                <a:spcPts val="0"/>
              </a:spcBef>
              <a:buSzTx/>
              <a:buNone/>
              <a:defRPr>
                <a:latin typeface="Helvetica"/>
                <a:ea typeface="Helvetica"/>
                <a:cs typeface="Helvetica"/>
                <a:sym typeface="Helvetica"/>
              </a:defRPr>
            </a:lvl4pPr>
            <a:lvl5pPr marL="0" indent="914400">
              <a:lnSpc>
                <a:spcPct val="110000"/>
              </a:lnSpc>
              <a:spcBef>
                <a:spcPts val="0"/>
              </a:spcBef>
              <a:buSzTx/>
              <a:buNone/>
              <a:defRPr>
                <a:latin typeface="Helvetica"/>
                <a:ea typeface="Helvetica"/>
                <a:cs typeface="Helvetica"/>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19" name="Slide Number"/>
          <p:cNvSpPr txBox="1">
            <a:spLocks noGrp="1"/>
          </p:cNvSpPr>
          <p:nvPr>
            <p:ph type="sldNum" sz="quarter" idx="2"/>
          </p:nvPr>
        </p:nvSpPr>
        <p:spPr>
          <a:xfrm>
            <a:off x="6311798" y="9258300"/>
            <a:ext cx="368504" cy="381000"/>
          </a:xfrm>
          <a:prstGeom prst="rect">
            <a:avLst/>
          </a:prstGeom>
        </p:spPr>
        <p:txBody>
          <a:bodyPr>
            <a:normAutofit/>
          </a:bodyPr>
          <a:lstStyle>
            <a:lvl1pPr>
              <a:defRPr sz="1800">
                <a:solidFill>
                  <a:srgbClr val="FFFFFF"/>
                </a:solidFill>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25600" y="673100"/>
            <a:ext cx="9753600" cy="59055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nchor="b"/>
          <a:lstStyle/>
          <a:p>
            <a:r>
              <a:t>Title Text</a:t>
            </a:r>
          </a:p>
        </p:txBody>
      </p:sp>
      <p:sp>
        <p:nvSpPr>
          <p:cNvPr id="22" name="Body Level One…"/>
          <p:cNvSpPr txBox="1">
            <a:spLocks noGrp="1"/>
          </p:cNvSpPr>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635000"/>
            <a:ext cx="5334000" cy="82169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18300" y="889000"/>
            <a:ext cx="5334000" cy="3771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xmlns:p14="http://schemas.microsoft.com/office/powerpoint/2010/mai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1pPr>
      <a:lvl2pPr marL="0" marR="0" indent="2286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2pPr>
      <a:lvl3pPr marL="0" marR="0" indent="4572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3pPr>
      <a:lvl4pPr marL="0" marR="0" indent="6858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4pPr>
      <a:lvl5pPr marL="0" marR="0" indent="9144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5pPr>
      <a:lvl6pPr marL="0" marR="0" indent="11430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6pPr>
      <a:lvl7pPr marL="0" marR="0" indent="13716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7pPr>
      <a:lvl8pPr marL="0" marR="0" indent="16002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8pPr>
      <a:lvl9pPr marL="0" marR="0" indent="18288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13.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 name="Screen Shot 2016-02-19 at 2.40.12 PM.png" descr="Screen Shot 2016-02-19 at 2.40.12 PM.png"/>
          <p:cNvPicPr>
            <a:picLocks noChangeAspect="1"/>
          </p:cNvPicPr>
          <p:nvPr/>
        </p:nvPicPr>
        <p:blipFill>
          <a:blip r:embed="rId2">
            <a:extLst/>
          </a:blip>
          <a:stretch>
            <a:fillRect/>
          </a:stretch>
        </p:blipFill>
        <p:spPr>
          <a:xfrm>
            <a:off x="298755" y="8285202"/>
            <a:ext cx="6347868" cy="1180999"/>
          </a:xfrm>
          <a:prstGeom prst="rect">
            <a:avLst/>
          </a:prstGeom>
          <a:ln w="12700">
            <a:miter lim="400000"/>
          </a:ln>
        </p:spPr>
      </p:pic>
      <p:pic>
        <p:nvPicPr>
          <p:cNvPr id="129" name="Screen Shot 2016-02-19 at 2.40.39 PM.png" descr="Screen Shot 2016-02-19 at 2.40.39 PM.png"/>
          <p:cNvPicPr>
            <a:picLocks noChangeAspect="1"/>
          </p:cNvPicPr>
          <p:nvPr/>
        </p:nvPicPr>
        <p:blipFill>
          <a:blip r:embed="rId3">
            <a:extLst/>
          </a:blip>
          <a:stretch>
            <a:fillRect/>
          </a:stretch>
        </p:blipFill>
        <p:spPr>
          <a:xfrm>
            <a:off x="7089675" y="8234950"/>
            <a:ext cx="5677359" cy="1281504"/>
          </a:xfrm>
          <a:prstGeom prst="rect">
            <a:avLst/>
          </a:prstGeom>
          <a:ln w="12700">
            <a:miter lim="400000"/>
          </a:ln>
        </p:spPr>
      </p:pic>
      <p:pic>
        <p:nvPicPr>
          <p:cNvPr id="130" name="UC_UNOFF.png" descr="UC_UNOFF.png"/>
          <p:cNvPicPr>
            <a:picLocks noChangeAspect="1"/>
          </p:cNvPicPr>
          <p:nvPr/>
        </p:nvPicPr>
        <p:blipFill>
          <a:blip r:embed="rId4">
            <a:extLst/>
          </a:blip>
          <a:stretch>
            <a:fillRect/>
          </a:stretch>
        </p:blipFill>
        <p:spPr>
          <a:xfrm>
            <a:off x="127000" y="685800"/>
            <a:ext cx="2540749" cy="2477625"/>
          </a:xfrm>
          <a:prstGeom prst="rect">
            <a:avLst/>
          </a:prstGeom>
          <a:ln w="12700">
            <a:miter lim="400000"/>
          </a:ln>
        </p:spPr>
      </p:pic>
      <p:pic>
        <p:nvPicPr>
          <p:cNvPr id="131" name="unknown.png" descr="unknown.png"/>
          <p:cNvPicPr>
            <a:picLocks noChangeAspect="1"/>
          </p:cNvPicPr>
          <p:nvPr/>
        </p:nvPicPr>
        <p:blipFill>
          <a:blip r:embed="rId5">
            <a:extLst/>
          </a:blip>
          <a:stretch>
            <a:fillRect/>
          </a:stretch>
        </p:blipFill>
        <p:spPr>
          <a:xfrm>
            <a:off x="10478534" y="825500"/>
            <a:ext cx="2207019" cy="2477691"/>
          </a:xfrm>
          <a:prstGeom prst="rect">
            <a:avLst/>
          </a:prstGeom>
          <a:ln w="12700">
            <a:miter lim="400000"/>
          </a:ln>
        </p:spPr>
      </p:pic>
      <p:sp>
        <p:nvSpPr>
          <p:cNvPr id="132" name="Eric Dougherty, Dana Seidel, Wayne Getz"/>
          <p:cNvSpPr txBox="1"/>
          <p:nvPr/>
        </p:nvSpPr>
        <p:spPr>
          <a:xfrm>
            <a:off x="3014575" y="2414785"/>
            <a:ext cx="7187544"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defRPr sz="3000" b="0" i="1">
                <a:latin typeface="Helvetica"/>
                <a:ea typeface="Helvetica"/>
                <a:cs typeface="Helvetica"/>
                <a:sym typeface="Helvetica"/>
              </a:defRPr>
            </a:lvl1pPr>
          </a:lstStyle>
          <a:p>
            <a:r>
              <a:t>Eric Dougherty, Dana Seidel, Wayne Getz</a:t>
            </a:r>
          </a:p>
        </p:txBody>
      </p:sp>
      <p:sp>
        <p:nvSpPr>
          <p:cNvPr id="133" name="Lecture 3…"/>
          <p:cNvSpPr txBox="1"/>
          <p:nvPr/>
        </p:nvSpPr>
        <p:spPr>
          <a:xfrm>
            <a:off x="2182311" y="4491689"/>
            <a:ext cx="8640187" cy="145680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defRPr sz="4400" b="0">
                <a:solidFill>
                  <a:srgbClr val="570706"/>
                </a:solidFill>
                <a:latin typeface="Helvetica"/>
                <a:ea typeface="Helvetica"/>
                <a:cs typeface="Helvetica"/>
                <a:sym typeface="Helvetica"/>
              </a:defRPr>
            </a:pPr>
            <a:r>
              <a:rPr b="1" dirty="0"/>
              <a:t>Lecture </a:t>
            </a:r>
            <a:r>
              <a:rPr lang="en-US" b="1" dirty="0" smtClean="0"/>
              <a:t>2</a:t>
            </a:r>
          </a:p>
          <a:p>
            <a:pPr defTabSz="457200">
              <a:defRPr sz="4400" b="0">
                <a:solidFill>
                  <a:srgbClr val="570706"/>
                </a:solidFill>
                <a:latin typeface="Helvetica"/>
                <a:ea typeface="Helvetica"/>
                <a:cs typeface="Helvetica"/>
                <a:sym typeface="Helvetica"/>
              </a:defRPr>
            </a:pPr>
            <a:r>
              <a:rPr lang="en-US" dirty="0" smtClean="0"/>
              <a:t>Introduction to Movement Ecology</a:t>
            </a:r>
            <a:endParaRPr dirty="0"/>
          </a:p>
        </p:txBody>
      </p:sp>
      <p:sp>
        <p:nvSpPr>
          <p:cNvPr id="134" name="Workshop on R and movement ecology:…"/>
          <p:cNvSpPr txBox="1"/>
          <p:nvPr/>
        </p:nvSpPr>
        <p:spPr>
          <a:xfrm>
            <a:off x="1789099" y="76250"/>
            <a:ext cx="8918602" cy="11937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defRPr sz="3600"/>
            </a:pPr>
            <a:r>
              <a:t>Workshop on R and movement ecology:</a:t>
            </a:r>
          </a:p>
          <a:p>
            <a:pPr defTabSz="457200">
              <a:defRPr sz="3600" b="0"/>
            </a:pPr>
            <a:r>
              <a:t>Hong Kong University, Jan 2018 </a:t>
            </a:r>
          </a:p>
        </p:txBody>
      </p:sp>
    </p:spTree>
  </p:cSld>
  <p:clrMapOvr>
    <a:masterClrMapping/>
  </p:clrMapOvr>
  <p:transition xmlns:p14="http://schemas.microsoft.com/office/powerpoint/2010/mai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Wittemeyer</a:t>
            </a:r>
            <a:r>
              <a:rPr lang="en-US" dirty="0" smtClean="0"/>
              <a:t> et al. 2008</a:t>
            </a:r>
            <a:endParaRPr lang="en-US" dirty="0"/>
          </a:p>
        </p:txBody>
      </p:sp>
      <p:sp>
        <p:nvSpPr>
          <p:cNvPr id="3" name="Text Placeholder 2"/>
          <p:cNvSpPr>
            <a:spLocks noGrp="1"/>
          </p:cNvSpPr>
          <p:nvPr>
            <p:ph type="body" idx="1"/>
          </p:nvPr>
        </p:nvSpPr>
        <p:spPr>
          <a:xfrm>
            <a:off x="952500" y="2590800"/>
            <a:ext cx="11099800" cy="3078250"/>
          </a:xfrm>
        </p:spPr>
        <p:txBody>
          <a:bodyPr>
            <a:normAutofit fontScale="92500" lnSpcReduction="20000"/>
          </a:bodyPr>
          <a:lstStyle/>
          <a:p>
            <a:r>
              <a:rPr lang="en-US" dirty="0" smtClean="0"/>
              <a:t>A fascinating and inventive use of movement analysis applied wavelet methods to identify dominant frequencies in autocorrelation of elephant steps</a:t>
            </a:r>
          </a:p>
          <a:p>
            <a:r>
              <a:rPr lang="en-US" dirty="0" smtClean="0"/>
              <a:t>They recognized that they could separate dominant individuals from mid-ranked and subordinate individuals based on the frequency of forays to watering holes.</a:t>
            </a:r>
            <a:endParaRPr lang="en-US" dirty="0"/>
          </a:p>
        </p:txBody>
      </p:sp>
      <p:pic>
        <p:nvPicPr>
          <p:cNvPr id="4" name="Picture 3" descr="Screen Shot 2018-01-01 at 11.27.1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952" y="5820277"/>
            <a:ext cx="11305348" cy="3684706"/>
          </a:xfrm>
          <a:prstGeom prst="rect">
            <a:avLst/>
          </a:prstGeom>
        </p:spPr>
      </p:pic>
    </p:spTree>
    <p:extLst>
      <p:ext uri="{BB962C8B-B14F-4D97-AF65-F5344CB8AC3E}">
        <p14:creationId xmlns:p14="http://schemas.microsoft.com/office/powerpoint/2010/main" val="1841315321"/>
      </p:ext>
    </p:extLst>
  </p:cSld>
  <p:clrMapOvr>
    <a:masterClrMapping/>
  </p:clrMapOvr>
  <p:transition xmlns:p14="http://schemas.microsoft.com/office/powerpoint/2010/mai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Van </a:t>
            </a:r>
            <a:r>
              <a:rPr lang="en-US" dirty="0" err="1" smtClean="0"/>
              <a:t>Moorter</a:t>
            </a:r>
            <a:r>
              <a:rPr lang="en-US" dirty="0" smtClean="0"/>
              <a:t> et al. 2009</a:t>
            </a:r>
            <a:endParaRPr lang="en-US" dirty="0"/>
          </a:p>
        </p:txBody>
      </p:sp>
      <p:sp>
        <p:nvSpPr>
          <p:cNvPr id="3" name="Text Placeholder 2"/>
          <p:cNvSpPr>
            <a:spLocks noGrp="1"/>
          </p:cNvSpPr>
          <p:nvPr>
            <p:ph type="body" idx="1"/>
          </p:nvPr>
        </p:nvSpPr>
        <p:spPr>
          <a:xfrm>
            <a:off x="341151" y="2590800"/>
            <a:ext cx="5124721" cy="6286500"/>
          </a:xfrm>
        </p:spPr>
        <p:txBody>
          <a:bodyPr>
            <a:normAutofit lnSpcReduction="10000"/>
          </a:bodyPr>
          <a:lstStyle/>
          <a:p>
            <a:r>
              <a:rPr lang="en-US" dirty="0" smtClean="0"/>
              <a:t>A stochastic movement simulation model was used to explore the potential mechanisms underlying home range formation in natural systems</a:t>
            </a:r>
          </a:p>
          <a:p>
            <a:r>
              <a:rPr lang="en-US" dirty="0" smtClean="0"/>
              <a:t>Using two forms of memory (reference and working), home ranges were induced in a set of random walkers</a:t>
            </a:r>
            <a:endParaRPr lang="en-US" dirty="0"/>
          </a:p>
        </p:txBody>
      </p:sp>
      <p:pic>
        <p:nvPicPr>
          <p:cNvPr id="4" name="Picture 3" descr="Screen Shot 2018-01-02 at 12.10.41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5872" y="2413001"/>
            <a:ext cx="7323228" cy="6657480"/>
          </a:xfrm>
          <a:prstGeom prst="rect">
            <a:avLst/>
          </a:prstGeom>
        </p:spPr>
      </p:pic>
    </p:spTree>
    <p:extLst>
      <p:ext uri="{BB962C8B-B14F-4D97-AF65-F5344CB8AC3E}">
        <p14:creationId xmlns:p14="http://schemas.microsoft.com/office/powerpoint/2010/main" val="3606921717"/>
      </p:ext>
    </p:extLst>
  </p:cSld>
  <p:clrMapOvr>
    <a:masterClrMapping/>
  </p:clrMapOvr>
  <p:transition xmlns:p14="http://schemas.microsoft.com/office/powerpoint/2010/mai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Johnson et al. 2009</a:t>
            </a:r>
            <a:endParaRPr lang="en-US" dirty="0"/>
          </a:p>
        </p:txBody>
      </p:sp>
      <p:sp>
        <p:nvSpPr>
          <p:cNvPr id="3" name="Text Placeholder 2"/>
          <p:cNvSpPr>
            <a:spLocks noGrp="1"/>
          </p:cNvSpPr>
          <p:nvPr>
            <p:ph type="body" idx="1"/>
          </p:nvPr>
        </p:nvSpPr>
        <p:spPr>
          <a:xfrm>
            <a:off x="498976" y="2664542"/>
            <a:ext cx="5895712" cy="6286500"/>
          </a:xfrm>
        </p:spPr>
        <p:txBody>
          <a:bodyPr>
            <a:normAutofit fontScale="92500"/>
          </a:bodyPr>
          <a:lstStyle/>
          <a:p>
            <a:r>
              <a:rPr lang="en-US" dirty="0" smtClean="0"/>
              <a:t>Used </a:t>
            </a:r>
            <a:r>
              <a:rPr lang="en-US" dirty="0" err="1" smtClean="0"/>
              <a:t>radiocollars</a:t>
            </a:r>
            <a:r>
              <a:rPr lang="en-US" dirty="0" smtClean="0"/>
              <a:t> on sea otters to explore the connection between disparate resource exploitation strategies and infection dynamics</a:t>
            </a:r>
          </a:p>
          <a:p>
            <a:r>
              <a:rPr lang="en-US" dirty="0" smtClean="0"/>
              <a:t>Found that otters in resource-rich areas fed on abalone and had much lower infection prevalence than those in resource-poor regions feeding on marine snails</a:t>
            </a:r>
            <a:endParaRPr lang="en-US" dirty="0"/>
          </a:p>
        </p:txBody>
      </p:sp>
      <p:pic>
        <p:nvPicPr>
          <p:cNvPr id="4" name="Picture 3" descr="Screen Shot 2018-01-02 at 12.18.36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8216" y="3089676"/>
            <a:ext cx="6365880" cy="5232489"/>
          </a:xfrm>
          <a:prstGeom prst="rect">
            <a:avLst/>
          </a:prstGeom>
        </p:spPr>
      </p:pic>
    </p:spTree>
    <p:extLst>
      <p:ext uri="{BB962C8B-B14F-4D97-AF65-F5344CB8AC3E}">
        <p14:creationId xmlns:p14="http://schemas.microsoft.com/office/powerpoint/2010/main" val="4094757583"/>
      </p:ext>
    </p:extLst>
  </p:cSld>
  <p:clrMapOvr>
    <a:masterClrMapping/>
  </p:clrMapOvr>
  <p:transition xmlns:p14="http://schemas.microsoft.com/office/powerpoint/2010/mai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Giuggioli</a:t>
            </a:r>
            <a:r>
              <a:rPr lang="en-US" dirty="0" smtClean="0"/>
              <a:t> et al. 2011</a:t>
            </a:r>
            <a:endParaRPr lang="en-US" dirty="0"/>
          </a:p>
        </p:txBody>
      </p:sp>
      <p:sp>
        <p:nvSpPr>
          <p:cNvPr id="3" name="Text Placeholder 2"/>
          <p:cNvSpPr>
            <a:spLocks noGrp="1"/>
          </p:cNvSpPr>
          <p:nvPr>
            <p:ph type="body" idx="1"/>
          </p:nvPr>
        </p:nvSpPr>
        <p:spPr>
          <a:xfrm>
            <a:off x="430947" y="2619190"/>
            <a:ext cx="5374160" cy="6286500"/>
          </a:xfrm>
        </p:spPr>
        <p:txBody>
          <a:bodyPr>
            <a:normAutofit fontScale="92500"/>
          </a:bodyPr>
          <a:lstStyle/>
          <a:p>
            <a:r>
              <a:rPr lang="en-US" dirty="0" smtClean="0"/>
              <a:t>In another example of a mechanistic simulation model, the authors explored the emergence of territoriality in wild populations like the red fox</a:t>
            </a:r>
          </a:p>
          <a:p>
            <a:r>
              <a:rPr lang="en-US" dirty="0" smtClean="0"/>
              <a:t>Using simple rules to represent scent-marking dynamics, territory boundaries were established and maintained between individuals  </a:t>
            </a:r>
            <a:endParaRPr lang="en-US" dirty="0"/>
          </a:p>
        </p:txBody>
      </p:sp>
      <p:pic>
        <p:nvPicPr>
          <p:cNvPr id="4" name="Picture 3" descr="Screen Shot 2018-01-02 at 12.48.50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77221" y="3095391"/>
            <a:ext cx="6764957" cy="5181422"/>
          </a:xfrm>
          <a:prstGeom prst="rect">
            <a:avLst/>
          </a:prstGeom>
        </p:spPr>
      </p:pic>
    </p:spTree>
    <p:extLst>
      <p:ext uri="{BB962C8B-B14F-4D97-AF65-F5344CB8AC3E}">
        <p14:creationId xmlns:p14="http://schemas.microsoft.com/office/powerpoint/2010/main" val="2188358529"/>
      </p:ext>
    </p:extLst>
  </p:cSld>
  <p:clrMapOvr>
    <a:masterClrMapping/>
  </p:clrMapOvr>
  <p:transition xmlns:p14="http://schemas.microsoft.com/office/powerpoint/2010/mai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err="1" smtClean="0"/>
              <a:t>Strandburg-Peshkin</a:t>
            </a:r>
            <a:r>
              <a:rPr lang="en-US" sz="6000" dirty="0" smtClean="0"/>
              <a:t> et al. 2015</a:t>
            </a:r>
            <a:endParaRPr lang="en-US" sz="6000" dirty="0"/>
          </a:p>
        </p:txBody>
      </p:sp>
      <p:sp>
        <p:nvSpPr>
          <p:cNvPr id="3" name="Text Placeholder 2"/>
          <p:cNvSpPr>
            <a:spLocks noGrp="1"/>
          </p:cNvSpPr>
          <p:nvPr>
            <p:ph type="body" idx="1"/>
          </p:nvPr>
        </p:nvSpPr>
        <p:spPr>
          <a:xfrm>
            <a:off x="485138" y="2464066"/>
            <a:ext cx="5668950" cy="6286500"/>
          </a:xfrm>
        </p:spPr>
        <p:txBody>
          <a:bodyPr>
            <a:normAutofit fontScale="92500" lnSpcReduction="10000"/>
          </a:bodyPr>
          <a:lstStyle/>
          <a:p>
            <a:r>
              <a:rPr lang="en-US" dirty="0" smtClean="0"/>
              <a:t>Extremely high resolution movement data was collected from every adult individual in a troop of baboons </a:t>
            </a:r>
          </a:p>
          <a:p>
            <a:r>
              <a:rPr lang="en-US" dirty="0" smtClean="0"/>
              <a:t>Found that decisions regarding group movement were more likely to be democratic (i.e., movements were frequently induced by multiple individual at once) rather than autocratic (i.e., following a single dominant individual)</a:t>
            </a:r>
            <a:endParaRPr lang="en-US" dirty="0"/>
          </a:p>
        </p:txBody>
      </p:sp>
      <p:pic>
        <p:nvPicPr>
          <p:cNvPr id="4" name="Picture 3" descr="Screen Shot 2018-01-01 at 11.58.50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4088" y="3225729"/>
            <a:ext cx="6793312" cy="5073755"/>
          </a:xfrm>
          <a:prstGeom prst="rect">
            <a:avLst/>
          </a:prstGeom>
        </p:spPr>
      </p:pic>
    </p:spTree>
    <p:extLst>
      <p:ext uri="{BB962C8B-B14F-4D97-AF65-F5344CB8AC3E}">
        <p14:creationId xmlns:p14="http://schemas.microsoft.com/office/powerpoint/2010/main" val="3957329128"/>
      </p:ext>
    </p:extLst>
  </p:cSld>
  <p:clrMapOvr>
    <a:masterClrMapping/>
  </p:clrMapOvr>
  <p:transition xmlns:p14="http://schemas.microsoft.com/office/powerpoint/2010/mai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Morris et al. 2016</a:t>
            </a:r>
            <a:endParaRPr lang="en-US" dirty="0"/>
          </a:p>
        </p:txBody>
      </p:sp>
      <p:sp>
        <p:nvSpPr>
          <p:cNvPr id="3" name="Text Placeholder 2"/>
          <p:cNvSpPr>
            <a:spLocks noGrp="1"/>
          </p:cNvSpPr>
          <p:nvPr>
            <p:ph type="body" idx="1"/>
          </p:nvPr>
        </p:nvSpPr>
        <p:spPr>
          <a:xfrm>
            <a:off x="952500" y="2590800"/>
            <a:ext cx="5623598" cy="6955880"/>
          </a:xfrm>
        </p:spPr>
        <p:txBody>
          <a:bodyPr>
            <a:normAutofit lnSpcReduction="10000"/>
          </a:bodyPr>
          <a:lstStyle/>
          <a:p>
            <a:r>
              <a:rPr lang="en-US" dirty="0" smtClean="0"/>
              <a:t>Developed a model to predict the location of elk throughout the anthrax season on a ranch in Montana and assessed the risk of exposure they faced</a:t>
            </a:r>
          </a:p>
          <a:p>
            <a:r>
              <a:rPr lang="en-US" dirty="0" smtClean="0"/>
              <a:t>Found that there were extensive regions of overlap between habitat selected by elk and areas with environmental features conducive to maintaining anthrax</a:t>
            </a:r>
            <a:endParaRPr lang="en-US" dirty="0"/>
          </a:p>
        </p:txBody>
      </p:sp>
      <p:pic>
        <p:nvPicPr>
          <p:cNvPr id="5" name="Picture 4" descr="Screen Shot 2018-01-01 at 11.42.10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8212" y="2387600"/>
            <a:ext cx="5476202" cy="7066650"/>
          </a:xfrm>
          <a:prstGeom prst="rect">
            <a:avLst/>
          </a:prstGeom>
        </p:spPr>
      </p:pic>
    </p:spTree>
    <p:extLst>
      <p:ext uri="{BB962C8B-B14F-4D97-AF65-F5344CB8AC3E}">
        <p14:creationId xmlns:p14="http://schemas.microsoft.com/office/powerpoint/2010/main" val="3627104467"/>
      </p:ext>
    </p:extLst>
  </p:cSld>
  <p:clrMapOvr>
    <a:masterClrMapping/>
  </p:clrMapOvr>
  <p:transition xmlns:p14="http://schemas.microsoft.com/office/powerpoint/2010/mai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Cross et al. 2016</a:t>
            </a:r>
            <a:endParaRPr lang="en-US" dirty="0"/>
          </a:p>
        </p:txBody>
      </p:sp>
      <p:sp>
        <p:nvSpPr>
          <p:cNvPr id="3" name="Text Placeholder 2"/>
          <p:cNvSpPr>
            <a:spLocks noGrp="1"/>
          </p:cNvSpPr>
          <p:nvPr>
            <p:ph type="body" idx="1"/>
          </p:nvPr>
        </p:nvSpPr>
        <p:spPr>
          <a:xfrm>
            <a:off x="952500" y="2318685"/>
            <a:ext cx="6485293" cy="6774470"/>
          </a:xfrm>
        </p:spPr>
        <p:txBody>
          <a:bodyPr>
            <a:normAutofit lnSpcReduction="10000"/>
          </a:bodyPr>
          <a:lstStyle/>
          <a:p>
            <a:r>
              <a:rPr lang="en-US" dirty="0" smtClean="0"/>
              <a:t>Deployed GPS collars on a population of wolves containing individuals infected with </a:t>
            </a:r>
            <a:r>
              <a:rPr lang="en-US" dirty="0" err="1" smtClean="0"/>
              <a:t>sarcoptic</a:t>
            </a:r>
            <a:r>
              <a:rPr lang="en-US" dirty="0" smtClean="0"/>
              <a:t> mange</a:t>
            </a:r>
          </a:p>
          <a:p>
            <a:r>
              <a:rPr lang="en-US" dirty="0" smtClean="0"/>
              <a:t>Found that mange had notable impacts </a:t>
            </a:r>
            <a:r>
              <a:rPr lang="en-US" dirty="0"/>
              <a:t>on the daily </a:t>
            </a:r>
            <a:r>
              <a:rPr lang="en-US" dirty="0" smtClean="0"/>
              <a:t>movements of individuals, </a:t>
            </a:r>
            <a:r>
              <a:rPr lang="en-US" dirty="0"/>
              <a:t>with later stages of infection reducing total distance more than earlier </a:t>
            </a:r>
            <a:r>
              <a:rPr lang="en-US" dirty="0" smtClean="0"/>
              <a:t>stages. </a:t>
            </a:r>
            <a:r>
              <a:rPr lang="en-US" dirty="0"/>
              <a:t>In addition, infected wolves spent significantly less time in an active behavioral </a:t>
            </a:r>
            <a:r>
              <a:rPr lang="en-US" dirty="0" smtClean="0"/>
              <a:t>mode than healthy wolves</a:t>
            </a:r>
          </a:p>
        </p:txBody>
      </p:sp>
      <p:pic>
        <p:nvPicPr>
          <p:cNvPr id="5" name="Picture 4" descr="Screen Shot 2018-01-01 at 11.47.2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56080" y="2076602"/>
            <a:ext cx="3696220" cy="7447402"/>
          </a:xfrm>
          <a:prstGeom prst="rect">
            <a:avLst/>
          </a:prstGeom>
        </p:spPr>
      </p:pic>
    </p:spTree>
    <p:extLst>
      <p:ext uri="{BB962C8B-B14F-4D97-AF65-F5344CB8AC3E}">
        <p14:creationId xmlns:p14="http://schemas.microsoft.com/office/powerpoint/2010/main" val="295940652"/>
      </p:ext>
    </p:extLst>
  </p:cSld>
  <p:clrMapOvr>
    <a:masterClrMapping/>
  </p:clrMapOvr>
  <p:transition xmlns:p14="http://schemas.microsoft.com/office/powerpoint/2010/mai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Sarkar</a:t>
            </a:r>
            <a:r>
              <a:rPr lang="en-US" dirty="0" smtClean="0"/>
              <a:t> et al. 2016</a:t>
            </a:r>
            <a:endParaRPr lang="en-US" dirty="0"/>
          </a:p>
        </p:txBody>
      </p:sp>
      <p:sp>
        <p:nvSpPr>
          <p:cNvPr id="3" name="Text Placeholder 2"/>
          <p:cNvSpPr>
            <a:spLocks noGrp="1"/>
          </p:cNvSpPr>
          <p:nvPr>
            <p:ph type="body" idx="1"/>
          </p:nvPr>
        </p:nvSpPr>
        <p:spPr>
          <a:xfrm>
            <a:off x="952500" y="2318688"/>
            <a:ext cx="11099800" cy="3327688"/>
          </a:xfrm>
        </p:spPr>
        <p:txBody>
          <a:bodyPr>
            <a:normAutofit lnSpcReduction="10000"/>
          </a:bodyPr>
          <a:lstStyle/>
          <a:p>
            <a:r>
              <a:rPr lang="en-US" dirty="0" smtClean="0"/>
              <a:t>The reintroduction of tigers to a protected area in India offered an ideal opportunity to examine the manner by which individuals establish home ranges</a:t>
            </a:r>
          </a:p>
          <a:p>
            <a:r>
              <a:rPr lang="en-US" dirty="0" smtClean="0"/>
              <a:t>Found that all of the tigers established home ranges following a short exploratory phase, and they all demonstrated a high level of site fidelity once established</a:t>
            </a:r>
            <a:endParaRPr lang="en-US" dirty="0"/>
          </a:p>
        </p:txBody>
      </p:sp>
      <p:pic>
        <p:nvPicPr>
          <p:cNvPr id="4" name="Picture 3" descr="Screen Shot 2018-01-02 at 12.56.27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642" y="5732882"/>
            <a:ext cx="9932075" cy="3781546"/>
          </a:xfrm>
          <a:prstGeom prst="rect">
            <a:avLst/>
          </a:prstGeom>
        </p:spPr>
      </p:pic>
    </p:spTree>
    <p:extLst>
      <p:ext uri="{BB962C8B-B14F-4D97-AF65-F5344CB8AC3E}">
        <p14:creationId xmlns:p14="http://schemas.microsoft.com/office/powerpoint/2010/main" val="2967435772"/>
      </p:ext>
    </p:extLst>
  </p:cSld>
  <p:clrMapOvr>
    <a:masterClrMapping/>
  </p:clrMapOvr>
  <p:transition xmlns:p14="http://schemas.microsoft.com/office/powerpoint/2010/mai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Kittle et al. 2016</a:t>
            </a:r>
            <a:endParaRPr lang="en-US" dirty="0"/>
          </a:p>
        </p:txBody>
      </p:sp>
      <p:sp>
        <p:nvSpPr>
          <p:cNvPr id="3" name="Text Placeholder 2"/>
          <p:cNvSpPr>
            <a:spLocks noGrp="1"/>
          </p:cNvSpPr>
          <p:nvPr>
            <p:ph type="body" idx="1"/>
          </p:nvPr>
        </p:nvSpPr>
        <p:spPr>
          <a:xfrm>
            <a:off x="612357" y="2590800"/>
            <a:ext cx="5306131" cy="6286500"/>
          </a:xfrm>
        </p:spPr>
        <p:txBody>
          <a:bodyPr>
            <a:normAutofit fontScale="92500" lnSpcReduction="20000"/>
          </a:bodyPr>
          <a:lstStyle/>
          <a:p>
            <a:r>
              <a:rPr lang="en-US" dirty="0" smtClean="0"/>
              <a:t>Used movement data to analyze the role of landscape features, prey availability, and competition in determining the distribution of large carnivores</a:t>
            </a:r>
          </a:p>
          <a:p>
            <a:r>
              <a:rPr lang="en-US" dirty="0" smtClean="0"/>
              <a:t>Found that lions were uninhibited by their competitors (hyenas), but that prey availability and habitat both influenced the distribution of lions across the Serengeti</a:t>
            </a:r>
            <a:endParaRPr lang="en-US" dirty="0"/>
          </a:p>
        </p:txBody>
      </p:sp>
      <p:pic>
        <p:nvPicPr>
          <p:cNvPr id="5" name="Picture 4" descr="Screen Shot 2018-01-02 at 1.01.11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4546" y="3048000"/>
            <a:ext cx="6712195" cy="4956698"/>
          </a:xfrm>
          <a:prstGeom prst="rect">
            <a:avLst/>
          </a:prstGeom>
        </p:spPr>
      </p:pic>
    </p:spTree>
    <p:extLst>
      <p:ext uri="{BB962C8B-B14F-4D97-AF65-F5344CB8AC3E}">
        <p14:creationId xmlns:p14="http://schemas.microsoft.com/office/powerpoint/2010/main" val="1179850805"/>
      </p:ext>
    </p:extLst>
  </p:cSld>
  <p:clrMapOvr>
    <a:masterClrMapping/>
  </p:clrMapOvr>
  <p:transition xmlns:p14="http://schemas.microsoft.com/office/powerpoint/2010/mai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On the Movements of Animals</a:t>
            </a:r>
            <a:endParaRPr lang="en-US" dirty="0"/>
          </a:p>
        </p:txBody>
      </p:sp>
      <p:sp>
        <p:nvSpPr>
          <p:cNvPr id="3" name="Text Placeholder 2"/>
          <p:cNvSpPr>
            <a:spLocks noGrp="1"/>
          </p:cNvSpPr>
          <p:nvPr>
            <p:ph type="body" idx="1"/>
          </p:nvPr>
        </p:nvSpPr>
        <p:spPr/>
        <p:txBody>
          <a:bodyPr/>
          <a:lstStyle/>
          <a:p>
            <a:pPr marL="0" indent="0">
              <a:buNone/>
            </a:pPr>
            <a:r>
              <a:rPr lang="en-US" dirty="0" smtClean="0"/>
              <a:t>“The </a:t>
            </a:r>
            <a:r>
              <a:rPr lang="en-US" dirty="0"/>
              <a:t>movement of animals that belong to each genus, and how these are differentiated, and what the reasons are for the accidental characteristics of each—all this we have considered elsewhere. But now we must consider in general the common reason for moving with any movement whatever (for some animals move by flying, some by swimming, some by stepping, some in other comparable ways</a:t>
            </a:r>
            <a:r>
              <a:rPr lang="en-US" dirty="0" smtClean="0"/>
              <a:t>)”</a:t>
            </a:r>
          </a:p>
          <a:p>
            <a:pPr marL="0" indent="0">
              <a:buNone/>
            </a:pPr>
            <a:r>
              <a:rPr lang="en-US" dirty="0" smtClean="0"/>
              <a:t>						-</a:t>
            </a:r>
            <a:r>
              <a:rPr lang="en-US" dirty="0" err="1" smtClean="0"/>
              <a:t>Aristole</a:t>
            </a:r>
            <a:r>
              <a:rPr lang="en-US" dirty="0" smtClean="0"/>
              <a:t>, </a:t>
            </a:r>
            <a:r>
              <a:rPr lang="en-US" i="1" dirty="0" smtClean="0"/>
              <a:t>De </a:t>
            </a:r>
            <a:r>
              <a:rPr lang="en-US" i="1" dirty="0" err="1" smtClean="0"/>
              <a:t>Motu</a:t>
            </a:r>
            <a:r>
              <a:rPr lang="en-US" i="1" dirty="0" smtClean="0"/>
              <a:t> </a:t>
            </a:r>
            <a:r>
              <a:rPr lang="en-US" i="1" dirty="0" err="1" smtClean="0"/>
              <a:t>Animalium</a:t>
            </a:r>
            <a:r>
              <a:rPr lang="en-US" i="1" dirty="0" smtClean="0"/>
              <a:t> (~300 B.C.)</a:t>
            </a:r>
            <a:endParaRPr lang="en-US" dirty="0" smtClean="0"/>
          </a:p>
        </p:txBody>
      </p:sp>
    </p:spTree>
    <p:extLst>
      <p:ext uri="{BB962C8B-B14F-4D97-AF65-F5344CB8AC3E}">
        <p14:creationId xmlns:p14="http://schemas.microsoft.com/office/powerpoint/2010/main" val="3759242657"/>
      </p:ext>
    </p:extLst>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Movement Ecology Paradigm</a:t>
            </a:r>
            <a:endParaRPr lang="en-US" dirty="0"/>
          </a:p>
        </p:txBody>
      </p:sp>
      <p:pic>
        <p:nvPicPr>
          <p:cNvPr id="4" name="Picture 3" descr="Screen Shot 2018-01-01 at 8.01.17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2982" y="2724166"/>
            <a:ext cx="7837361" cy="6776503"/>
          </a:xfrm>
          <a:prstGeom prst="rect">
            <a:avLst/>
          </a:prstGeom>
        </p:spPr>
      </p:pic>
      <p:sp>
        <p:nvSpPr>
          <p:cNvPr id="5" name="TextBox 4"/>
          <p:cNvSpPr txBox="1"/>
          <p:nvPr/>
        </p:nvSpPr>
        <p:spPr>
          <a:xfrm>
            <a:off x="9260185" y="9188136"/>
            <a:ext cx="3744615"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1" i="0" u="none" strike="noStrike" cap="none" spc="0" normalizeH="0" baseline="0" dirty="0" smtClean="0">
                <a:ln>
                  <a:noFill/>
                </a:ln>
                <a:solidFill>
                  <a:srgbClr val="000000"/>
                </a:solidFill>
                <a:effectLst/>
                <a:uFillTx/>
                <a:latin typeface="Helvetica Neue"/>
                <a:ea typeface="Helvetica Neue"/>
                <a:cs typeface="Helvetica Neue"/>
                <a:sym typeface="Helvetica Neue"/>
              </a:rPr>
              <a:t>Nathan et al. 2008; PNAS</a:t>
            </a:r>
            <a:endParaRPr kumimoji="0" lang="en-US" sz="24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1957557113"/>
      </p:ext>
    </p:extLst>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Four Fundamental Components</a:t>
            </a:r>
            <a:endParaRPr lang="en-US" dirty="0"/>
          </a:p>
        </p:txBody>
      </p:sp>
      <p:sp>
        <p:nvSpPr>
          <p:cNvPr id="3" name="Text Placeholder 2"/>
          <p:cNvSpPr>
            <a:spLocks noGrp="1"/>
          </p:cNvSpPr>
          <p:nvPr>
            <p:ph type="body" idx="1"/>
          </p:nvPr>
        </p:nvSpPr>
        <p:spPr/>
        <p:txBody>
          <a:bodyPr>
            <a:normAutofit fontScale="92500"/>
          </a:bodyPr>
          <a:lstStyle/>
          <a:p>
            <a:r>
              <a:rPr lang="en-US" dirty="0" smtClean="0"/>
              <a:t>Internal State – the question of whether or not to move is dictated in large part by the internal needs and motivations of an animal</a:t>
            </a:r>
          </a:p>
          <a:p>
            <a:r>
              <a:rPr lang="en-US" dirty="0" smtClean="0"/>
              <a:t>Motion Capacity – The biomechanical elements that enable or preclude an animal from making particular movements</a:t>
            </a:r>
          </a:p>
          <a:p>
            <a:r>
              <a:rPr lang="en-US" dirty="0" smtClean="0"/>
              <a:t>Navigational Capacity – the ability to determine a direction and speed of movement will emerge largely from memory and perception</a:t>
            </a:r>
          </a:p>
          <a:p>
            <a:r>
              <a:rPr lang="en-US" dirty="0" smtClean="0"/>
              <a:t>External Factors – the environment (resources, predators, competition, etc.) will expand or reduce possible movements</a:t>
            </a:r>
            <a:endParaRPr lang="en-US" dirty="0"/>
          </a:p>
        </p:txBody>
      </p:sp>
    </p:spTree>
    <p:extLst>
      <p:ext uri="{BB962C8B-B14F-4D97-AF65-F5344CB8AC3E}">
        <p14:creationId xmlns:p14="http://schemas.microsoft.com/office/powerpoint/2010/main" val="1228421400"/>
      </p:ext>
    </p:extLst>
  </p:cSld>
  <p:clrMapOvr>
    <a:masterClrMapping/>
  </p:clrMapOvr>
  <p:transition xmlns:p14="http://schemas.microsoft.com/office/powerpoint/2010/mai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Measuring Movement</a:t>
            </a:r>
            <a:endParaRPr lang="en-US" dirty="0"/>
          </a:p>
        </p:txBody>
      </p:sp>
      <p:sp>
        <p:nvSpPr>
          <p:cNvPr id="3" name="Text Placeholder 2"/>
          <p:cNvSpPr>
            <a:spLocks noGrp="1"/>
          </p:cNvSpPr>
          <p:nvPr>
            <p:ph type="body" idx="1"/>
          </p:nvPr>
        </p:nvSpPr>
        <p:spPr>
          <a:xfrm>
            <a:off x="952500" y="2413000"/>
            <a:ext cx="5873036" cy="6929594"/>
          </a:xfrm>
        </p:spPr>
        <p:txBody>
          <a:bodyPr>
            <a:normAutofit lnSpcReduction="10000"/>
          </a:bodyPr>
          <a:lstStyle/>
          <a:p>
            <a:r>
              <a:rPr lang="en-US" dirty="0" smtClean="0"/>
              <a:t>Fundamental Movement Elements (FMEs) – extremely fine-scale motor movements that comprise all movements, </a:t>
            </a:r>
            <a:r>
              <a:rPr lang="en-US" dirty="0"/>
              <a:t>such as a lunge versus a step taken at normal </a:t>
            </a:r>
            <a:r>
              <a:rPr lang="en-US" dirty="0" smtClean="0"/>
              <a:t>speed</a:t>
            </a:r>
          </a:p>
          <a:p>
            <a:r>
              <a:rPr lang="en-US" dirty="0" smtClean="0"/>
              <a:t>Canonical Activity Modes (CAMs) – </a:t>
            </a:r>
            <a:r>
              <a:rPr lang="en-US" dirty="0"/>
              <a:t>distributions that emerge from the mix of FMEs that characterize the activity in </a:t>
            </a:r>
            <a:r>
              <a:rPr lang="en-US" dirty="0" smtClean="0"/>
              <a:t>question, such as foraging </a:t>
            </a:r>
            <a:endParaRPr lang="en-US" dirty="0"/>
          </a:p>
        </p:txBody>
      </p:sp>
      <p:pic>
        <p:nvPicPr>
          <p:cNvPr id="4" name="Picture 3" descr="Screen Shot 2018-01-01 at 8.35.4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2599" y="2154437"/>
            <a:ext cx="5834731" cy="6643927"/>
          </a:xfrm>
          <a:prstGeom prst="rect">
            <a:avLst/>
          </a:prstGeom>
        </p:spPr>
      </p:pic>
      <p:sp>
        <p:nvSpPr>
          <p:cNvPr id="5" name="TextBox 4"/>
          <p:cNvSpPr txBox="1"/>
          <p:nvPr/>
        </p:nvSpPr>
        <p:spPr>
          <a:xfrm>
            <a:off x="8986835" y="9093156"/>
            <a:ext cx="3680495"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1" i="0" u="none" strike="noStrike" cap="none" spc="0" normalizeH="0" baseline="0" dirty="0" smtClean="0">
                <a:ln>
                  <a:noFill/>
                </a:ln>
                <a:solidFill>
                  <a:srgbClr val="000000"/>
                </a:solidFill>
                <a:effectLst/>
                <a:uFillTx/>
                <a:latin typeface="Helvetica Neue"/>
                <a:ea typeface="Helvetica Neue"/>
                <a:cs typeface="Helvetica Neue"/>
                <a:sym typeface="Helvetica Neue"/>
              </a:rPr>
              <a:t>Getz &amp;</a:t>
            </a:r>
            <a:r>
              <a:rPr kumimoji="0" lang="en-US" sz="2400" b="1" i="0" u="none" strike="noStrike" cap="none" spc="0" normalizeH="0" dirty="0" smtClean="0">
                <a:ln>
                  <a:noFill/>
                </a:ln>
                <a:solidFill>
                  <a:srgbClr val="000000"/>
                </a:solidFill>
                <a:effectLst/>
                <a:uFillTx/>
                <a:latin typeface="Helvetica Neue"/>
                <a:ea typeface="Helvetica Neue"/>
                <a:cs typeface="Helvetica Neue"/>
                <a:sym typeface="Helvetica Neue"/>
              </a:rPr>
              <a:t> </a:t>
            </a:r>
            <a:r>
              <a:rPr kumimoji="0" lang="en-US" sz="2400" b="1" i="0" u="none" strike="noStrike" cap="none" spc="0" normalizeH="0" dirty="0" err="1" smtClean="0">
                <a:ln>
                  <a:noFill/>
                </a:ln>
                <a:solidFill>
                  <a:srgbClr val="000000"/>
                </a:solidFill>
                <a:effectLst/>
                <a:uFillTx/>
                <a:latin typeface="Helvetica Neue"/>
                <a:ea typeface="Helvetica Neue"/>
                <a:cs typeface="Helvetica Neue"/>
                <a:sym typeface="Helvetica Neue"/>
              </a:rPr>
              <a:t>Saltz</a:t>
            </a:r>
            <a:r>
              <a:rPr kumimoji="0" lang="en-US" sz="2400" b="1" i="0" u="none" strike="noStrike" cap="none" spc="0" normalizeH="0" dirty="0" smtClean="0">
                <a:ln>
                  <a:noFill/>
                </a:ln>
                <a:solidFill>
                  <a:srgbClr val="000000"/>
                </a:solidFill>
                <a:effectLst/>
                <a:uFillTx/>
                <a:latin typeface="Helvetica Neue"/>
                <a:ea typeface="Helvetica Neue"/>
                <a:cs typeface="Helvetica Neue"/>
                <a:sym typeface="Helvetica Neue"/>
              </a:rPr>
              <a:t> 2008; PNAS</a:t>
            </a:r>
            <a:endParaRPr kumimoji="0" lang="en-US" sz="2400" b="1"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1841918123"/>
      </p:ext>
    </p:extLst>
  </p:cSld>
  <p:clrMapOvr>
    <a:masterClrMapping/>
  </p:clrMapOvr>
  <p:transition xmlns:p14="http://schemas.microsoft.com/office/powerpoint/2010/mai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Types</a:t>
            </a:r>
            <a:r>
              <a:rPr lang="en-US" dirty="0" smtClean="0"/>
              <a:t> </a:t>
            </a:r>
            <a:r>
              <a:rPr lang="en-US" dirty="0" smtClean="0"/>
              <a:t>of Movement Data</a:t>
            </a:r>
            <a:endParaRPr lang="en-US" dirty="0"/>
          </a:p>
        </p:txBody>
      </p:sp>
      <p:sp>
        <p:nvSpPr>
          <p:cNvPr id="3" name="Text Placeholder 2"/>
          <p:cNvSpPr>
            <a:spLocks noGrp="1"/>
          </p:cNvSpPr>
          <p:nvPr>
            <p:ph type="body" idx="1"/>
          </p:nvPr>
        </p:nvSpPr>
        <p:spPr/>
        <p:txBody>
          <a:bodyPr anchor="t">
            <a:normAutofit fontScale="92500" lnSpcReduction="10000"/>
          </a:bodyPr>
          <a:lstStyle/>
          <a:p>
            <a:r>
              <a:rPr lang="en-US" dirty="0" smtClean="0"/>
              <a:t>Irregular interval data</a:t>
            </a:r>
          </a:p>
          <a:p>
            <a:pPr lvl="1"/>
            <a:r>
              <a:rPr lang="en-US" dirty="0"/>
              <a:t>Direct observation; Very High Frequency (VHF) telemetry; Autonomous arrays; Genetic profiles. </a:t>
            </a:r>
            <a:endParaRPr lang="en-US" b="1" dirty="0" smtClean="0"/>
          </a:p>
          <a:p>
            <a:r>
              <a:rPr lang="en-US" dirty="0" smtClean="0"/>
              <a:t>Regular interval data</a:t>
            </a:r>
          </a:p>
          <a:p>
            <a:pPr lvl="1"/>
            <a:r>
              <a:rPr lang="en-US" dirty="0" smtClean="0"/>
              <a:t>GPS monitoring; new </a:t>
            </a:r>
            <a:r>
              <a:rPr lang="en-US" dirty="0" smtClean="0"/>
              <a:t>tags may even include </a:t>
            </a:r>
            <a:r>
              <a:rPr lang="en-US" dirty="0"/>
              <a:t>v</a:t>
            </a:r>
            <a:r>
              <a:rPr lang="en-US" dirty="0" smtClean="0"/>
              <a:t>ideo</a:t>
            </a:r>
            <a:r>
              <a:rPr lang="en-US" dirty="0"/>
              <a:t>, </a:t>
            </a:r>
            <a:r>
              <a:rPr lang="en-US" dirty="0" smtClean="0"/>
              <a:t>photo, or </a:t>
            </a:r>
            <a:r>
              <a:rPr lang="en-US" dirty="0" smtClean="0"/>
              <a:t>p</a:t>
            </a:r>
            <a:r>
              <a:rPr lang="en-US" dirty="0" smtClean="0"/>
              <a:t>roximity capabilities</a:t>
            </a:r>
            <a:endParaRPr lang="en-US" dirty="0" smtClean="0"/>
          </a:p>
          <a:p>
            <a:r>
              <a:rPr lang="en-US" dirty="0" smtClean="0"/>
              <a:t>Complementary </a:t>
            </a:r>
            <a:r>
              <a:rPr lang="en-US" dirty="0" smtClean="0"/>
              <a:t>data sources </a:t>
            </a:r>
          </a:p>
          <a:p>
            <a:pPr lvl="1"/>
            <a:r>
              <a:rPr lang="en-US" dirty="0" smtClean="0"/>
              <a:t>Accelerometers, altimeters, physiological metric monitors</a:t>
            </a:r>
            <a:endParaRPr lang="en-US" dirty="0" smtClean="0"/>
          </a:p>
        </p:txBody>
      </p:sp>
    </p:spTree>
    <p:extLst>
      <p:ext uri="{BB962C8B-B14F-4D97-AF65-F5344CB8AC3E}">
        <p14:creationId xmlns:p14="http://schemas.microsoft.com/office/powerpoint/2010/main" val="2981072348"/>
      </p:ext>
    </p:extLst>
  </p:cSld>
  <p:clrMapOvr>
    <a:masterClrMapping/>
  </p:clrMapOvr>
  <p:transition xmlns:p14="http://schemas.microsoft.com/office/powerpoint/2010/mai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Scales of Movement </a:t>
            </a:r>
            <a:r>
              <a:rPr lang="en-US" dirty="0" smtClean="0"/>
              <a:t>Analysis</a:t>
            </a:r>
            <a:endParaRPr lang="en-US" dirty="0"/>
          </a:p>
        </p:txBody>
      </p:sp>
      <p:pic>
        <p:nvPicPr>
          <p:cNvPr id="5" name="Picture 4" descr="Screen Shot 2018-01-01 at 8.01.0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6961" y="2433048"/>
            <a:ext cx="8373385" cy="6866175"/>
          </a:xfrm>
          <a:prstGeom prst="rect">
            <a:avLst/>
          </a:prstGeom>
        </p:spPr>
      </p:pic>
    </p:spTree>
    <p:extLst>
      <p:ext uri="{BB962C8B-B14F-4D97-AF65-F5344CB8AC3E}">
        <p14:creationId xmlns:p14="http://schemas.microsoft.com/office/powerpoint/2010/main" val="3909906436"/>
      </p:ext>
    </p:extLst>
  </p:cSld>
  <p:clrMapOvr>
    <a:masterClrMapping/>
  </p:clrMapOvr>
  <p:transition xmlns:p14="http://schemas.microsoft.com/office/powerpoint/2010/mai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Questions we ask in ME</a:t>
            </a:r>
            <a:endParaRPr lang="en-US" dirty="0"/>
          </a:p>
        </p:txBody>
      </p:sp>
      <p:sp>
        <p:nvSpPr>
          <p:cNvPr id="3" name="Text Placeholder 2"/>
          <p:cNvSpPr>
            <a:spLocks noGrp="1"/>
          </p:cNvSpPr>
          <p:nvPr>
            <p:ph type="body" idx="1"/>
          </p:nvPr>
        </p:nvSpPr>
        <p:spPr/>
        <p:txBody>
          <a:bodyPr anchor="t"/>
          <a:lstStyle/>
          <a:p>
            <a:pPr marL="514350" indent="-514350">
              <a:buFont typeface="+mj-lt"/>
              <a:buAutoNum type="arabicPeriod"/>
            </a:pPr>
            <a:r>
              <a:rPr lang="en-US" dirty="0" smtClean="0"/>
              <a:t> Questions of Animal Behavior</a:t>
            </a:r>
          </a:p>
          <a:p>
            <a:pPr marL="514350" indent="-514350">
              <a:buFont typeface="+mj-lt"/>
              <a:buAutoNum type="arabicPeriod"/>
            </a:pPr>
            <a:r>
              <a:rPr lang="en-US" dirty="0" smtClean="0"/>
              <a:t> Questions of landscape structure and function</a:t>
            </a:r>
            <a:endParaRPr lang="en-US" dirty="0"/>
          </a:p>
        </p:txBody>
      </p:sp>
    </p:spTree>
    <p:extLst>
      <p:ext uri="{BB962C8B-B14F-4D97-AF65-F5344CB8AC3E}">
        <p14:creationId xmlns:p14="http://schemas.microsoft.com/office/powerpoint/2010/main" val="2013404653"/>
      </p:ext>
    </p:extLst>
  </p:cSld>
  <p:clrMapOvr>
    <a:masterClrMapping/>
  </p:clrMapOvr>
  <p:transition xmlns:p14="http://schemas.microsoft.com/office/powerpoint/2010/mai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a:t>
            </a:r>
            <a:endParaRPr lang="en-US" dirty="0"/>
          </a:p>
        </p:txBody>
      </p:sp>
      <p:sp>
        <p:nvSpPr>
          <p:cNvPr id="3" name="Text Placeholder 2"/>
          <p:cNvSpPr>
            <a:spLocks noGrp="1"/>
          </p:cNvSpPr>
          <p:nvPr>
            <p:ph type="body" idx="1"/>
          </p:nvPr>
        </p:nvSpPr>
        <p:spPr/>
        <p:txBody>
          <a:bodyPr anchor="t">
            <a:normAutofit fontScale="92500" lnSpcReduction="20000"/>
          </a:bodyPr>
          <a:lstStyle/>
          <a:p>
            <a:pPr>
              <a:lnSpc>
                <a:spcPct val="150000"/>
              </a:lnSpc>
              <a:spcBef>
                <a:spcPts val="0"/>
              </a:spcBef>
            </a:pPr>
            <a:r>
              <a:rPr lang="en-US" dirty="0" smtClean="0"/>
              <a:t>Understanding land use</a:t>
            </a:r>
          </a:p>
          <a:p>
            <a:pPr>
              <a:lnSpc>
                <a:spcPct val="150000"/>
              </a:lnSpc>
              <a:spcBef>
                <a:spcPts val="0"/>
              </a:spcBef>
            </a:pPr>
            <a:r>
              <a:rPr lang="en-US" dirty="0" smtClean="0"/>
              <a:t>Evaluating the impact of global climate and land use change on animal populations</a:t>
            </a:r>
          </a:p>
          <a:p>
            <a:pPr>
              <a:lnSpc>
                <a:spcPct val="150000"/>
              </a:lnSpc>
              <a:spcBef>
                <a:spcPts val="0"/>
              </a:spcBef>
            </a:pPr>
            <a:r>
              <a:rPr lang="en-US" dirty="0" smtClean="0"/>
              <a:t>Predicting/Preventing human-wildlife conflict</a:t>
            </a:r>
          </a:p>
          <a:p>
            <a:pPr>
              <a:lnSpc>
                <a:spcPct val="150000"/>
              </a:lnSpc>
              <a:spcBef>
                <a:spcPts val="0"/>
              </a:spcBef>
            </a:pPr>
            <a:r>
              <a:rPr lang="en-US" dirty="0" smtClean="0"/>
              <a:t>Understanding social structure</a:t>
            </a:r>
          </a:p>
          <a:p>
            <a:pPr>
              <a:lnSpc>
                <a:spcPct val="150000"/>
              </a:lnSpc>
              <a:spcBef>
                <a:spcPts val="0"/>
              </a:spcBef>
            </a:pPr>
            <a:r>
              <a:rPr lang="en-US" dirty="0" smtClean="0"/>
              <a:t>Understanding territoriality</a:t>
            </a:r>
          </a:p>
          <a:p>
            <a:pPr>
              <a:lnSpc>
                <a:spcPct val="150000"/>
              </a:lnSpc>
              <a:spcBef>
                <a:spcPts val="0"/>
              </a:spcBef>
            </a:pPr>
            <a:r>
              <a:rPr lang="en-US" dirty="0" smtClean="0"/>
              <a:t>Understanding landscape connectivity</a:t>
            </a:r>
          </a:p>
          <a:p>
            <a:pPr>
              <a:lnSpc>
                <a:spcPct val="150000"/>
              </a:lnSpc>
              <a:spcBef>
                <a:spcPts val="0"/>
              </a:spcBef>
            </a:pPr>
            <a:r>
              <a:rPr lang="en-US" dirty="0" smtClean="0"/>
              <a:t>Predicting range shifts</a:t>
            </a:r>
          </a:p>
          <a:p>
            <a:pPr>
              <a:lnSpc>
                <a:spcPct val="150000"/>
              </a:lnSpc>
              <a:spcBef>
                <a:spcPts val="0"/>
              </a:spcBef>
            </a:pPr>
            <a:r>
              <a:rPr lang="en-US" dirty="0" smtClean="0"/>
              <a:t>Predicting disease outbreak/risk/spread</a:t>
            </a:r>
          </a:p>
          <a:p>
            <a:pPr>
              <a:lnSpc>
                <a:spcPct val="150000"/>
              </a:lnSpc>
              <a:spcBef>
                <a:spcPts val="0"/>
              </a:spcBef>
            </a:pPr>
            <a:r>
              <a:rPr lang="en-US" dirty="0" smtClean="0"/>
              <a:t>Evaluating gene flow</a:t>
            </a:r>
            <a:endParaRPr lang="en-US" dirty="0"/>
          </a:p>
        </p:txBody>
      </p:sp>
    </p:spTree>
    <p:extLst>
      <p:ext uri="{BB962C8B-B14F-4D97-AF65-F5344CB8AC3E}">
        <p14:creationId xmlns:p14="http://schemas.microsoft.com/office/powerpoint/2010/main" val="1746563802"/>
      </p:ext>
    </p:extLst>
  </p:cSld>
  <p:clrMapOvr>
    <a:masterClrMapping/>
  </p:clrMapOvr>
  <p:transition xmlns:p14="http://schemas.microsoft.com/office/powerpoint/2010/mai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426</TotalTime>
  <Words>862</Words>
  <Application>Microsoft Macintosh PowerPoint</Application>
  <PresentationFormat>Custom</PresentationFormat>
  <Paragraphs>67</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White</vt:lpstr>
      <vt:lpstr>PowerPoint Presentation</vt:lpstr>
      <vt:lpstr>On the Movements of Animals</vt:lpstr>
      <vt:lpstr>Movement Ecology Paradigm</vt:lpstr>
      <vt:lpstr>Four Fundamental Components</vt:lpstr>
      <vt:lpstr>Measuring Movement</vt:lpstr>
      <vt:lpstr>Types of Movement Data</vt:lpstr>
      <vt:lpstr>Scales of Movement Analysis</vt:lpstr>
      <vt:lpstr>Questions we ask in ME</vt:lpstr>
      <vt:lpstr>Applications</vt:lpstr>
      <vt:lpstr>Wittemeyer et al. 2008</vt:lpstr>
      <vt:lpstr>Van Moorter et al. 2009</vt:lpstr>
      <vt:lpstr>Johnson et al. 2009</vt:lpstr>
      <vt:lpstr>Giuggioli et al. 2011</vt:lpstr>
      <vt:lpstr>Strandburg-Peshkin et al. 2015</vt:lpstr>
      <vt:lpstr>Morris et al. 2016</vt:lpstr>
      <vt:lpstr>Cross et al. 2016</vt:lpstr>
      <vt:lpstr>Sarkar et al. 2016</vt:lpstr>
      <vt:lpstr>Kittle et al. 2016</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Eric Dougherty</cp:lastModifiedBy>
  <cp:revision>16</cp:revision>
  <dcterms:modified xsi:type="dcterms:W3CDTF">2018-01-02T06:05:51Z</dcterms:modified>
</cp:coreProperties>
</file>